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326" r:id="rId4"/>
    <p:sldId id="327" r:id="rId5"/>
    <p:sldId id="328" r:id="rId6"/>
    <p:sldId id="329" r:id="rId7"/>
    <p:sldId id="346" r:id="rId8"/>
    <p:sldId id="330" r:id="rId9"/>
    <p:sldId id="331" r:id="rId10"/>
    <p:sldId id="332" r:id="rId11"/>
    <p:sldId id="333" r:id="rId12"/>
    <p:sldId id="334" r:id="rId13"/>
    <p:sldId id="347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8" r:id="rId24"/>
    <p:sldId id="349" r:id="rId25"/>
    <p:sldId id="345" r:id="rId2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8"/>
            <a:ext cx="12192139" cy="68579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211" y="1592136"/>
            <a:ext cx="9829800" cy="1748589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3712"/>
            <a:ext cx="9144000" cy="818147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063916"/>
            <a:ext cx="2743200" cy="48109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fld id="{2B795945-86AB-4D01-AA38-2B118AE34682}" type="datetimeFigureOut">
              <a:rPr lang="nl-NL" smtClean="0"/>
              <a:pPr/>
              <a:t>23-9-2019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692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20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716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7959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977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0940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862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8"/>
            <a:ext cx="12192138" cy="68579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211" y="1592136"/>
            <a:ext cx="9829800" cy="1748589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3712"/>
            <a:ext cx="9144000" cy="818147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063916"/>
            <a:ext cx="2743200" cy="48109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fld id="{2B795945-86AB-4D01-AA38-2B118AE34682}" type="datetimeFigureOut">
              <a:rPr lang="nl-NL" smtClean="0"/>
              <a:pPr/>
              <a:t>23-9-2019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914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8"/>
            <a:ext cx="12192138" cy="68579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211" y="1592136"/>
            <a:ext cx="9829800" cy="1748589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3712"/>
            <a:ext cx="9144000" cy="818147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063916"/>
            <a:ext cx="2743200" cy="48109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fld id="{2B795945-86AB-4D01-AA38-2B118AE34682}" type="datetimeFigureOut">
              <a:rPr lang="nl-NL" smtClean="0"/>
              <a:pPr/>
              <a:t>23-9-2019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625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8"/>
            <a:ext cx="12192138" cy="68579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211" y="1592136"/>
            <a:ext cx="9829800" cy="1748589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3712"/>
            <a:ext cx="9144000" cy="818147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063916"/>
            <a:ext cx="2743200" cy="48109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fld id="{2B795945-86AB-4D01-AA38-2B118AE34682}" type="datetimeFigureOut">
              <a:rPr lang="nl-NL" smtClean="0"/>
              <a:pPr/>
              <a:t>23-9-2019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202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5794"/>
            <a:ext cx="10515600" cy="33139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069536"/>
            <a:ext cx="10515600" cy="93572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183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>
                <a:srgbClr val="00B0F0"/>
              </a:buClr>
              <a:buFont typeface="Wingdings" panose="05000000000000000000" pitchFamily="2" charset="2"/>
              <a:buChar char="§"/>
              <a:defRPr/>
            </a:lvl1pPr>
            <a:lvl2pPr marL="800100" indent="-342900">
              <a:buClr>
                <a:srgbClr val="00B0F0"/>
              </a:buClr>
              <a:buFont typeface="Wingdings" panose="05000000000000000000" pitchFamily="2" charset="2"/>
              <a:buChar char="§"/>
              <a:defRPr/>
            </a:lvl2pPr>
            <a:lvl3pPr marL="1257300" indent="-342900">
              <a:buClr>
                <a:srgbClr val="00B0F0"/>
              </a:buClr>
              <a:buFont typeface="Wingdings" panose="05000000000000000000" pitchFamily="2" charset="2"/>
              <a:buChar char="§"/>
              <a:defRPr/>
            </a:lvl3pPr>
            <a:lvl4pPr marL="1657350" indent="-285750">
              <a:buClr>
                <a:srgbClr val="00B0F0"/>
              </a:buClr>
              <a:buFont typeface="Wingdings" panose="05000000000000000000" pitchFamily="2" charset="2"/>
              <a:buChar char="§"/>
              <a:defRPr/>
            </a:lvl4pPr>
            <a:lvl5pPr marL="2114550" indent="-285750">
              <a:buClr>
                <a:srgbClr val="00B0F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832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7767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646947"/>
            <a:ext cx="10515600" cy="344270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204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64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95945-86AB-4D01-AA38-2B118AE34682}" type="datetimeFigureOut">
              <a:rPr lang="nl-NL" smtClean="0"/>
              <a:t>23-9-2019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74600E-EB92-4D2A-96B0-EF2BEEAD1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966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718"/>
          <a:stretch/>
        </p:blipFill>
        <p:spPr>
          <a:xfrm>
            <a:off x="-1" y="78"/>
            <a:ext cx="12192139" cy="11166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9536"/>
            <a:ext cx="10515600" cy="935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86159"/>
            <a:ext cx="10515600" cy="4230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543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50" r:id="rId5"/>
    <p:sldLayoutId id="214748366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ABDA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DA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DA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DA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DA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90719" y="307498"/>
            <a:ext cx="9071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Basis Nederlands</a:t>
            </a:r>
            <a:endParaRPr lang="nl-NL" sz="2800" b="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Spelling algemeen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Ilse Kloet 			les 3 </a:t>
            </a:r>
          </a:p>
        </p:txBody>
      </p:sp>
    </p:spTree>
    <p:extLst>
      <p:ext uri="{BB962C8B-B14F-4D97-AF65-F5344CB8AC3E}">
        <p14:creationId xmlns:p14="http://schemas.microsoft.com/office/powerpoint/2010/main" val="199044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7666866-8054-4D26-94F7-53F6B1399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Woorden op ‘</a:t>
            </a:r>
            <a:r>
              <a:rPr lang="nl-NL" dirty="0" err="1"/>
              <a:t>ee</a:t>
            </a:r>
            <a:r>
              <a:rPr lang="nl-NL" dirty="0"/>
              <a:t>’ of ‘ie’</a:t>
            </a:r>
            <a:br>
              <a:rPr lang="nl-NL" dirty="0"/>
            </a:br>
            <a:r>
              <a:rPr lang="nl-NL" dirty="0"/>
              <a:t>&gt; Schrijf – </a:t>
            </a:r>
            <a:r>
              <a:rPr lang="nl-NL" dirty="0" err="1"/>
              <a:t>ën</a:t>
            </a:r>
            <a:r>
              <a:rPr lang="nl-NL" dirty="0"/>
              <a:t> als de klemtoon op ‘</a:t>
            </a:r>
            <a:r>
              <a:rPr lang="nl-NL" dirty="0" err="1"/>
              <a:t>ee</a:t>
            </a:r>
            <a:r>
              <a:rPr lang="nl-NL" dirty="0"/>
              <a:t>’ of ‘ie’ valt </a:t>
            </a:r>
            <a:br>
              <a:rPr lang="nl-NL" dirty="0"/>
            </a:br>
            <a:r>
              <a:rPr lang="nl-NL" i="1" dirty="0"/>
              <a:t>feeën, genieën, reeën </a:t>
            </a:r>
            <a:br>
              <a:rPr lang="nl-NL" i="1" dirty="0"/>
            </a:br>
            <a:br>
              <a:rPr lang="nl-NL" i="1" dirty="0"/>
            </a:br>
            <a:r>
              <a:rPr lang="nl-NL" dirty="0"/>
              <a:t>&gt; Schrijf een – n en een trema op de laatste e als de klemtoon niet op ‘</a:t>
            </a:r>
            <a:r>
              <a:rPr lang="nl-NL" dirty="0" err="1"/>
              <a:t>ee</a:t>
            </a:r>
            <a:r>
              <a:rPr lang="nl-NL" dirty="0"/>
              <a:t>’ of ‘ie’ valt</a:t>
            </a:r>
            <a:br>
              <a:rPr lang="nl-NL" dirty="0"/>
            </a:br>
            <a:r>
              <a:rPr lang="nl-NL" i="1" dirty="0"/>
              <a:t>   bacteriën, poriën, oliën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C863EFC-0DAE-4034-A893-A99F8FB37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Meervoudsvormen </a:t>
            </a:r>
          </a:p>
        </p:txBody>
      </p:sp>
    </p:spTree>
    <p:extLst>
      <p:ext uri="{BB962C8B-B14F-4D97-AF65-F5344CB8AC3E}">
        <p14:creationId xmlns:p14="http://schemas.microsoft.com/office/powerpoint/2010/main" val="1315843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E76F397E-8186-4391-9025-1232665F3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Woorden die eindigen op ‘f’ of ‘s’ in enkelvoud, krijgen meestal in meervoud een ‘v’ of ‘</a:t>
            </a:r>
            <a:r>
              <a:rPr lang="nl-NL" dirty="0" err="1"/>
              <a:t>z</a:t>
            </a:r>
            <a:r>
              <a:rPr lang="nl-NL" dirty="0"/>
              <a:t>’. </a:t>
            </a:r>
            <a:r>
              <a:rPr lang="nl-NL" i="1" dirty="0"/>
              <a:t>laarzen, kloven, staven, kluizen, laven </a:t>
            </a:r>
            <a:br>
              <a:rPr lang="nl-NL" i="1" dirty="0"/>
            </a:br>
            <a:r>
              <a:rPr lang="nl-NL" i="1" dirty="0"/>
              <a:t>	</a:t>
            </a:r>
            <a:r>
              <a:rPr lang="nl-NL" u="sng" dirty="0"/>
              <a:t>Uitzondering</a:t>
            </a:r>
            <a:r>
              <a:rPr lang="nl-NL" dirty="0"/>
              <a:t>: </a:t>
            </a:r>
            <a:r>
              <a:rPr lang="nl-NL" i="1" dirty="0"/>
              <a:t>fotografen, paragrafen, kaarsen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EA143B1-3070-4C22-9AA2-32D35CE86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Meervoudsvormen </a:t>
            </a:r>
          </a:p>
        </p:txBody>
      </p:sp>
    </p:spTree>
    <p:extLst>
      <p:ext uri="{BB962C8B-B14F-4D97-AF65-F5344CB8AC3E}">
        <p14:creationId xmlns:p14="http://schemas.microsoft.com/office/powerpoint/2010/main" val="71262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340EE336-CDE6-43B1-9CA4-AD3174018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Latijnse leenwoorden </a:t>
            </a:r>
          </a:p>
          <a:p>
            <a:endParaRPr lang="nl-NL" i="1" dirty="0"/>
          </a:p>
          <a:p>
            <a:pPr marL="0" indent="0">
              <a:buNone/>
            </a:pPr>
            <a:r>
              <a:rPr lang="nl-NL" i="1" dirty="0"/>
              <a:t>politicus – politici,</a:t>
            </a:r>
            <a:br>
              <a:rPr lang="nl-NL" i="1" dirty="0"/>
            </a:br>
            <a:r>
              <a:rPr lang="nl-NL" i="1" dirty="0"/>
              <a:t>medium – media, </a:t>
            </a:r>
            <a:br>
              <a:rPr lang="nl-NL" i="1" dirty="0"/>
            </a:br>
            <a:r>
              <a:rPr lang="nl-NL" i="1" dirty="0"/>
              <a:t>forum – fora, </a:t>
            </a:r>
            <a:br>
              <a:rPr lang="nl-NL" i="1" dirty="0"/>
            </a:br>
            <a:r>
              <a:rPr lang="nl-NL" i="1" dirty="0"/>
              <a:t>medicus – medici, </a:t>
            </a:r>
            <a:br>
              <a:rPr lang="nl-NL" i="1" dirty="0"/>
            </a:br>
            <a:r>
              <a:rPr lang="nl-NL" i="1" dirty="0"/>
              <a:t>museum – musea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0AF4FC-34F6-4BE1-B3C4-CD3E9612B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Meervoudsvormen </a:t>
            </a:r>
          </a:p>
        </p:txBody>
      </p:sp>
    </p:spTree>
    <p:extLst>
      <p:ext uri="{BB962C8B-B14F-4D97-AF65-F5344CB8AC3E}">
        <p14:creationId xmlns:p14="http://schemas.microsoft.com/office/powerpoint/2010/main" val="4262132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50DD8D9D-02EE-4086-BA07-9B9923D41D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5725603"/>
              </p:ext>
            </p:extLst>
          </p:nvPr>
        </p:nvGraphicFramePr>
        <p:xfrm>
          <a:off x="1852843" y="1536624"/>
          <a:ext cx="8486314" cy="44558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43157">
                  <a:extLst>
                    <a:ext uri="{9D8B030D-6E8A-4147-A177-3AD203B41FA5}">
                      <a16:colId xmlns:a16="http://schemas.microsoft.com/office/drawing/2014/main" val="508600512"/>
                    </a:ext>
                  </a:extLst>
                </a:gridCol>
                <a:gridCol w="4243157">
                  <a:extLst>
                    <a:ext uri="{9D8B030D-6E8A-4147-A177-3AD203B41FA5}">
                      <a16:colId xmlns:a16="http://schemas.microsoft.com/office/drawing/2014/main" val="1709493822"/>
                    </a:ext>
                  </a:extLst>
                </a:gridCol>
              </a:tblGrid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displays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display’s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354265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cd’tje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cdtje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54843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bacterieën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bacteriën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654219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fotografen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fotograven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179445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museums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musea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06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830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296F49D4-5382-4634-B61E-168F979A3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194"/>
            <a:ext cx="10515600" cy="3691553"/>
          </a:xfrm>
        </p:spPr>
        <p:txBody>
          <a:bodyPr/>
          <a:lstStyle/>
          <a:p>
            <a:r>
              <a:rPr lang="nl-NL" dirty="0"/>
              <a:t>Liggend streepje (koppelteken) tussen twee woorddelen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/>
              <a:t>gala-avond, auto-export, diepte-investering, co-existentie, </a:t>
            </a:r>
            <a:br>
              <a:rPr lang="nl-NL" i="1" dirty="0"/>
            </a:br>
            <a:r>
              <a:rPr lang="nl-NL" i="1" dirty="0"/>
              <a:t>re-integratie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62C6D83-BA21-4531-8FAA-3E2C0C020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Klinkerbotsing (lees- en uitspraakprobleem)</a:t>
            </a:r>
          </a:p>
        </p:txBody>
      </p:sp>
    </p:spTree>
    <p:extLst>
      <p:ext uri="{BB962C8B-B14F-4D97-AF65-F5344CB8AC3E}">
        <p14:creationId xmlns:p14="http://schemas.microsoft.com/office/powerpoint/2010/main" val="3351454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4BA805B-CE73-432A-8E9E-31B5FE0F1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Binnen één woorddeel, gebruik trema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i="1" dirty="0"/>
              <a:t>poëzie, skiën, patiënt, vacuüm, beïnvloeden </a:t>
            </a: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DAE8808-8B32-4FA8-BB51-2BC9BB0D5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Klinkerbotsing (lees- en uitspraakprobleem)</a:t>
            </a:r>
          </a:p>
        </p:txBody>
      </p:sp>
    </p:spTree>
    <p:extLst>
      <p:ext uri="{BB962C8B-B14F-4D97-AF65-F5344CB8AC3E}">
        <p14:creationId xmlns:p14="http://schemas.microsoft.com/office/powerpoint/2010/main" val="3541513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5255E1A-82C4-425A-BDA8-5E1E8173D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het eerste woorddeel een afkorting is, gebruik je ook een liggend streepje tussen het eerste en het tweede woorddeel. </a:t>
            </a:r>
          </a:p>
          <a:p>
            <a:endParaRPr lang="nl-NL" i="1" dirty="0"/>
          </a:p>
          <a:p>
            <a:pPr marL="0" indent="0">
              <a:buNone/>
            </a:pPr>
            <a:r>
              <a:rPr lang="nl-NL" i="1" dirty="0"/>
              <a:t>pc-gebruiker, cd-speler, dvd-recorder, sms-bericht </a:t>
            </a: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1BD5067-12CD-4A25-B3D5-2469EBB8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Woorden met afkortingen als woorddeel </a:t>
            </a:r>
          </a:p>
        </p:txBody>
      </p:sp>
    </p:spTree>
    <p:extLst>
      <p:ext uri="{BB962C8B-B14F-4D97-AF65-F5344CB8AC3E}">
        <p14:creationId xmlns:p14="http://schemas.microsoft.com/office/powerpoint/2010/main" val="3142139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525C36C-F778-4701-9E0D-424587B61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de afkorting het eerste woorddeel is en je wilt een achtervoegsel gebruiken (bijvoorbeeld een verkleinwoord), gebruik je een </a:t>
            </a:r>
            <a:r>
              <a:rPr lang="nl-NL" dirty="0" err="1"/>
              <a:t>apostof</a:t>
            </a:r>
            <a:r>
              <a:rPr lang="nl-NL" dirty="0"/>
              <a:t> (‘) met een uitgang (‘</a:t>
            </a:r>
            <a:r>
              <a:rPr lang="nl-NL" dirty="0" err="1"/>
              <a:t>tje</a:t>
            </a:r>
            <a:r>
              <a:rPr lang="nl-NL" dirty="0"/>
              <a:t>, ‘je’ of ‘s). </a:t>
            </a:r>
          </a:p>
          <a:p>
            <a:endParaRPr lang="nl-NL" i="1" dirty="0"/>
          </a:p>
          <a:p>
            <a:pPr marL="0" indent="0">
              <a:buNone/>
            </a:pPr>
            <a:r>
              <a:rPr lang="nl-NL" i="1" dirty="0"/>
              <a:t>pc’s, dvd’s, tv’tje, cd’tje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97D8224-2AEE-4E6A-A27F-9D13F12F3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536"/>
            <a:ext cx="10515600" cy="935728"/>
          </a:xfrm>
        </p:spPr>
        <p:txBody>
          <a:bodyPr/>
          <a:lstStyle/>
          <a:p>
            <a:r>
              <a:rPr lang="nl-NL" dirty="0"/>
              <a:t>Woorden met afkortingen als woorddeel </a:t>
            </a:r>
          </a:p>
        </p:txBody>
      </p:sp>
    </p:spTree>
    <p:extLst>
      <p:ext uri="{BB962C8B-B14F-4D97-AF65-F5344CB8AC3E}">
        <p14:creationId xmlns:p14="http://schemas.microsoft.com/office/powerpoint/2010/main" val="503709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DF2AA846-D796-4874-AE31-2706E33EB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Soms spreek je afkortingen uit als een ‘gewoon’ woord, in plaats van als losse letters. In zo’n geval hoef je geen liggend streepje te gebruiken. </a:t>
            </a:r>
          </a:p>
          <a:p>
            <a:endParaRPr lang="nl-NL" i="1" dirty="0"/>
          </a:p>
          <a:p>
            <a:pPr marL="0" indent="0">
              <a:buNone/>
            </a:pPr>
            <a:r>
              <a:rPr lang="nl-NL" i="1" dirty="0"/>
              <a:t>latrelatie, vipruimte, arbozorg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60E671E-144B-4C77-A523-2A686DA4E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Woorden met afkortingen als woorddeel </a:t>
            </a:r>
          </a:p>
        </p:txBody>
      </p:sp>
    </p:spTree>
    <p:extLst>
      <p:ext uri="{BB962C8B-B14F-4D97-AF65-F5344CB8AC3E}">
        <p14:creationId xmlns:p14="http://schemas.microsoft.com/office/powerpoint/2010/main" val="777789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96E05FF-497A-4531-8EA4-92FD70415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Sommige woordcombinaties schrijf je los: </a:t>
            </a:r>
          </a:p>
          <a:p>
            <a:pPr lvl="0"/>
            <a:r>
              <a:rPr lang="nl-NL" dirty="0"/>
              <a:t>Meerledige namen =&gt; </a:t>
            </a:r>
            <a:r>
              <a:rPr lang="nl-NL" i="1" dirty="0"/>
              <a:t>Rode Kruis, Eerste Kamer </a:t>
            </a:r>
            <a:endParaRPr lang="nl-NL" dirty="0"/>
          </a:p>
          <a:p>
            <a:pPr lvl="0"/>
            <a:r>
              <a:rPr lang="nl-NL" dirty="0"/>
              <a:t>Een woordgroep met een cijfer =&gt; </a:t>
            </a:r>
            <a:r>
              <a:rPr lang="nl-NL" i="1" dirty="0"/>
              <a:t>25 december, 100 euro, 1 april </a:t>
            </a:r>
            <a:endParaRPr lang="nl-NL" dirty="0"/>
          </a:p>
          <a:p>
            <a:pPr lvl="0"/>
            <a:r>
              <a:rPr lang="nl-NL" dirty="0"/>
              <a:t>Een woord met een cijfer of een letter erna =&gt; </a:t>
            </a:r>
            <a:r>
              <a:rPr lang="nl-NL" i="1" dirty="0"/>
              <a:t>top 40, vitamine C, plan B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E60CFC8-79BD-490D-AC6C-930142E23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Lastige woordcombinaties </a:t>
            </a:r>
          </a:p>
        </p:txBody>
      </p:sp>
    </p:spTree>
    <p:extLst>
      <p:ext uri="{BB962C8B-B14F-4D97-AF65-F5344CB8AC3E}">
        <p14:creationId xmlns:p14="http://schemas.microsoft.com/office/powerpoint/2010/main" val="3276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90719" y="307498"/>
            <a:ext cx="9071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Basis Nederlands</a:t>
            </a:r>
            <a:endParaRPr lang="nl-NL" sz="2800" b="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latin typeface="+mn-lt"/>
              </a:rPr>
              <a:t>Opzet spelling algemeen, les 3 en 4</a:t>
            </a:r>
            <a:endParaRPr lang="nl-NL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4334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Les 3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Tussenklanken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Meervoudsvorming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Botsende klinkers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Woorden met een afkorting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Lastige woordcombinaties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Inwisselbare elementen</a:t>
            </a:r>
          </a:p>
          <a:p>
            <a:r>
              <a:rPr lang="nl-NL" altLang="nl-NL" sz="2000" dirty="0">
                <a:cs typeface="Arial" panose="020B0604020202020204" pitchFamily="34" charset="0"/>
              </a:rPr>
              <a:t>Woorden met meer dan één woordaccent</a:t>
            </a:r>
          </a:p>
          <a:p>
            <a:endParaRPr lang="nl-NL" altLang="nl-NL" sz="2000" dirty="0">
              <a:cs typeface="Arial" panose="020B0604020202020204" pitchFamily="34" charset="0"/>
            </a:endParaRPr>
          </a:p>
          <a:p>
            <a:endParaRPr lang="nl-NL" sz="2000" dirty="0"/>
          </a:p>
          <a:p>
            <a:endParaRPr lang="nl-NL" sz="200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204334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Les 4</a:t>
            </a:r>
          </a:p>
          <a:p>
            <a:r>
              <a:rPr lang="nl-NL" sz="2000" dirty="0"/>
              <a:t>Uitzonderingen bij samenstellingen</a:t>
            </a:r>
          </a:p>
          <a:p>
            <a:r>
              <a:rPr lang="nl-NL" sz="2000" dirty="0"/>
              <a:t>Aaneenschrijven van telwoorden en breuken</a:t>
            </a:r>
          </a:p>
          <a:p>
            <a:r>
              <a:rPr lang="nl-NL" sz="2000" dirty="0"/>
              <a:t>Hoofdletters en kleine letters</a:t>
            </a:r>
          </a:p>
          <a:p>
            <a:r>
              <a:rPr lang="nl-NL" sz="2000" dirty="0"/>
              <a:t>Hoofdletters en punten in afkortingen</a:t>
            </a:r>
          </a:p>
          <a:p>
            <a:r>
              <a:rPr lang="nl-NL" sz="2000" dirty="0"/>
              <a:t>Bezitsvorm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8796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9FB0EF9-1974-47EC-A4CB-589A72DF5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264"/>
            <a:ext cx="10515600" cy="3994483"/>
          </a:xfrm>
        </p:spPr>
        <p:txBody>
          <a:bodyPr/>
          <a:lstStyle/>
          <a:p>
            <a:r>
              <a:rPr lang="nl-NL" dirty="0"/>
              <a:t>Wanneer je deze woorden wilt aanvullen, plak je het nieuwe woorddeel vast aan het tweede woorddeel. </a:t>
            </a:r>
            <a:br>
              <a:rPr lang="nl-NL" dirty="0"/>
            </a:br>
            <a:r>
              <a:rPr lang="nl-NL" i="1" dirty="0"/>
              <a:t>Rode Kruismedewerker, Eerste Kamervergadering, 1 aprilgrap, 50 eurobiljet </a:t>
            </a:r>
          </a:p>
          <a:p>
            <a:endParaRPr lang="nl-NL" dirty="0"/>
          </a:p>
          <a:p>
            <a:r>
              <a:rPr lang="nl-NL" dirty="0"/>
              <a:t>Wanneer je een woord hebt met een cijfer of letter erna, gebruik je een liggend streepje om het cijfer of de letter te verbinden met het nieuwe woord. </a:t>
            </a:r>
            <a:br>
              <a:rPr lang="nl-NL" dirty="0"/>
            </a:br>
            <a:r>
              <a:rPr lang="nl-NL" i="1" dirty="0" err="1"/>
              <a:t>Hepatitus</a:t>
            </a:r>
            <a:r>
              <a:rPr lang="nl-NL" i="1" dirty="0"/>
              <a:t> B-patiënt, vitamine C-capsules, top 40-hits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92015-EDCD-4D75-8AC6-370CD8FB1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Lastige woordcombinaties </a:t>
            </a:r>
          </a:p>
        </p:txBody>
      </p:sp>
    </p:spTree>
    <p:extLst>
      <p:ext uri="{BB962C8B-B14F-4D97-AF65-F5344CB8AC3E}">
        <p14:creationId xmlns:p14="http://schemas.microsoft.com/office/powerpoint/2010/main" val="2736531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EE1A446-EA25-4B7A-95A2-B6308B001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Koppelteken bij gelijkwaardige woorddelen </a:t>
            </a:r>
            <a:br>
              <a:rPr lang="nl-NL" dirty="0"/>
            </a:br>
            <a:r>
              <a:rPr lang="nl-NL" i="1" dirty="0"/>
              <a:t>zwart-wit, gin-tonic, café-restaurant </a:t>
            </a:r>
          </a:p>
          <a:p>
            <a:endParaRPr lang="nl-NL" i="1" dirty="0"/>
          </a:p>
          <a:p>
            <a:pPr marL="0" indent="0">
              <a:buNone/>
            </a:pPr>
            <a:r>
              <a:rPr lang="nl-NL" i="1" dirty="0"/>
              <a:t>  zwart-witdenken, gin-tonicglas, café-restaurantsfeer, </a:t>
            </a:r>
            <a:br>
              <a:rPr lang="nl-NL" i="1" dirty="0"/>
            </a:br>
            <a:r>
              <a:rPr lang="nl-NL" i="1" dirty="0"/>
              <a:t>  wit-</a:t>
            </a:r>
            <a:r>
              <a:rPr lang="nl-NL" i="1" dirty="0" err="1"/>
              <a:t>blauwgestreept</a:t>
            </a:r>
            <a:r>
              <a:rPr lang="nl-NL" i="1" dirty="0"/>
              <a:t> 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878F502-75F4-479D-A3CC-A1E3944A1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Inwisselbare woorddelen </a:t>
            </a:r>
          </a:p>
        </p:txBody>
      </p:sp>
    </p:spTree>
    <p:extLst>
      <p:ext uri="{BB962C8B-B14F-4D97-AF65-F5344CB8AC3E}">
        <p14:creationId xmlns:p14="http://schemas.microsoft.com/office/powerpoint/2010/main" val="1968426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E913D959-3222-4F3A-B3C8-B62BEF857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Meerdere klemtonen – los schrijven </a:t>
            </a:r>
          </a:p>
          <a:p>
            <a:pPr marL="457200" lvl="1" indent="0">
              <a:buNone/>
            </a:pPr>
            <a:r>
              <a:rPr lang="nl-NL" i="1" dirty="0"/>
              <a:t>ter zake </a:t>
            </a:r>
            <a:br>
              <a:rPr lang="nl-NL" i="1" dirty="0"/>
            </a:br>
            <a:r>
              <a:rPr lang="nl-NL" i="1" dirty="0"/>
              <a:t>in verband met </a:t>
            </a:r>
            <a:br>
              <a:rPr lang="nl-NL" i="1" dirty="0"/>
            </a:br>
            <a:r>
              <a:rPr lang="nl-NL" i="1" dirty="0" err="1"/>
              <a:t>met</a:t>
            </a:r>
            <a:r>
              <a:rPr lang="nl-NL" i="1" dirty="0"/>
              <a:t> betrekking tot </a:t>
            </a:r>
            <a:br>
              <a:rPr lang="nl-NL" i="1" dirty="0"/>
            </a:br>
            <a:r>
              <a:rPr lang="nl-NL" i="1" dirty="0"/>
              <a:t>stand houden </a:t>
            </a:r>
            <a:br>
              <a:rPr lang="nl-NL" i="1" dirty="0"/>
            </a:br>
            <a:r>
              <a:rPr lang="nl-NL" i="1" dirty="0"/>
              <a:t>voor zover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A58E891-D799-4CB9-8759-81FFBF16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Woorden met meer dan één woordaccent </a:t>
            </a:r>
          </a:p>
        </p:txBody>
      </p:sp>
    </p:spTree>
    <p:extLst>
      <p:ext uri="{BB962C8B-B14F-4D97-AF65-F5344CB8AC3E}">
        <p14:creationId xmlns:p14="http://schemas.microsoft.com/office/powerpoint/2010/main" val="2724935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75D812A-A518-4A13-907C-F9A6F0E3A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Ga naar Kahoot.it</a:t>
            </a:r>
          </a:p>
          <a:p>
            <a:r>
              <a:rPr lang="nl-NL" dirty="0"/>
              <a:t>Vul de cijfercode in</a:t>
            </a:r>
          </a:p>
          <a:p>
            <a:r>
              <a:rPr lang="nl-NL" dirty="0"/>
              <a:t>Gebruik je voornaam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BFD340B-5DC5-45E8-8A9C-7D1A3F126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Kahooooooot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9593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D8EBA67-71F1-4F28-A0D7-D8E21A428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Volgende week: verder met spelling algemeen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A6BD99F-BCC9-4CF7-8ED3-6FA518824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Lesafsluiting </a:t>
            </a:r>
          </a:p>
        </p:txBody>
      </p:sp>
    </p:spTree>
    <p:extLst>
      <p:ext uri="{BB962C8B-B14F-4D97-AF65-F5344CB8AC3E}">
        <p14:creationId xmlns:p14="http://schemas.microsoft.com/office/powerpoint/2010/main" val="1735087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DEDBB-2491-449B-8C66-70E9A28B60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Einde les 3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356D803-BC58-4D9B-AF4C-3FB71E10F2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2034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48817B-25CD-4F24-8B9E-017613BFE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samenvoeging van meerdere op zichzelf staande woorden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F2A6BB-F3F2-4CAD-B592-33CB1BA32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samenstelling? </a:t>
            </a:r>
          </a:p>
        </p:txBody>
      </p:sp>
    </p:spTree>
    <p:extLst>
      <p:ext uri="{BB962C8B-B14F-4D97-AF65-F5344CB8AC3E}">
        <p14:creationId xmlns:p14="http://schemas.microsoft.com/office/powerpoint/2010/main" val="10063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7EF82A3A-343C-4A61-B22C-E113B971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het eerste woorddeel in meervoud eindigt op </a:t>
            </a:r>
            <a:r>
              <a:rPr lang="nl-NL" b="1" dirty="0"/>
              <a:t>– en</a:t>
            </a:r>
            <a:r>
              <a:rPr lang="nl-NL" dirty="0"/>
              <a:t>, schrijf je een tussen </a:t>
            </a:r>
            <a:r>
              <a:rPr lang="nl-NL" b="1" dirty="0"/>
              <a:t>-n</a:t>
            </a:r>
            <a:r>
              <a:rPr lang="nl-NL" dirty="0"/>
              <a:t>. </a:t>
            </a:r>
            <a:br>
              <a:rPr lang="nl-NL" dirty="0"/>
            </a:br>
            <a:r>
              <a:rPr lang="nl-NL" i="1" dirty="0"/>
              <a:t>krantenbericht, wegenwacht, bomenplanter, plantenverzamelaar </a:t>
            </a:r>
            <a:endParaRPr lang="nl-NL" dirty="0"/>
          </a:p>
          <a:p>
            <a:endParaRPr lang="nl-NL" dirty="0"/>
          </a:p>
          <a:p>
            <a:r>
              <a:rPr lang="nl-NL" dirty="0"/>
              <a:t>Als het eerste woorddeel in meervoud eindigt op – es (en mogelijk op – en), voeg je niets toe. </a:t>
            </a:r>
            <a:br>
              <a:rPr lang="nl-NL" dirty="0"/>
            </a:br>
            <a:r>
              <a:rPr lang="nl-NL" i="1" dirty="0"/>
              <a:t>ladekast, bladzijdewijzer, controlepost </a:t>
            </a: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8161CDB-ABBA-4107-AA1F-4FB9830C1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Tussenklanken </a:t>
            </a:r>
          </a:p>
        </p:txBody>
      </p:sp>
    </p:spTree>
    <p:extLst>
      <p:ext uri="{BB962C8B-B14F-4D97-AF65-F5344CB8AC3E}">
        <p14:creationId xmlns:p14="http://schemas.microsoft.com/office/powerpoint/2010/main" val="2690591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B334CDB4-65DB-44B2-A565-1E96811B4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264"/>
            <a:ext cx="10515600" cy="3994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Je schrijft nooit een tussen – n als…</a:t>
            </a:r>
          </a:p>
          <a:p>
            <a:r>
              <a:rPr lang="nl-NL" dirty="0"/>
              <a:t>- het eerste woorddeel een unieke persoon of zaak betreft. </a:t>
            </a:r>
            <a:br>
              <a:rPr lang="nl-NL" dirty="0"/>
            </a:br>
            <a:r>
              <a:rPr lang="nl-NL" dirty="0"/>
              <a:t>	</a:t>
            </a:r>
            <a:r>
              <a:rPr lang="nl-NL" i="1" dirty="0"/>
              <a:t>Koninginnedag, zonnestralen, maneschijn </a:t>
            </a:r>
            <a:endParaRPr lang="nl-NL" dirty="0"/>
          </a:p>
          <a:p>
            <a:r>
              <a:rPr lang="nl-NL" dirty="0"/>
              <a:t>- het eerste woorddeel een bijvoeglijk naamwoord is en / of het een versterkende functie heeft met betrekking tot het tweede woorddeel. </a:t>
            </a:r>
            <a:br>
              <a:rPr lang="nl-NL" dirty="0"/>
            </a:br>
            <a:r>
              <a:rPr lang="nl-NL" dirty="0"/>
              <a:t>	</a:t>
            </a:r>
            <a:r>
              <a:rPr lang="nl-NL" i="1" dirty="0"/>
              <a:t>rodekool, beregoed, reuzeleuk, hogeschool, blindedarm  </a:t>
            </a:r>
            <a:endParaRPr lang="nl-NL" dirty="0"/>
          </a:p>
          <a:p>
            <a:r>
              <a:rPr lang="nl-NL" dirty="0"/>
              <a:t>- het een versteende of een schijnsamenstelling is. </a:t>
            </a:r>
            <a:br>
              <a:rPr lang="nl-NL" dirty="0"/>
            </a:br>
            <a:r>
              <a:rPr lang="nl-NL" dirty="0"/>
              <a:t>	</a:t>
            </a:r>
            <a:r>
              <a:rPr lang="nl-NL" i="1" dirty="0"/>
              <a:t>schattebout, bolleboos, </a:t>
            </a:r>
            <a:r>
              <a:rPr lang="nl-NL" i="1" dirty="0" err="1"/>
              <a:t>elleboog</a:t>
            </a:r>
            <a:r>
              <a:rPr lang="nl-NL" i="1" dirty="0"/>
              <a:t>, </a:t>
            </a:r>
            <a:r>
              <a:rPr lang="nl-NL" i="1" dirty="0" err="1"/>
              <a:t>ruggespraak</a:t>
            </a:r>
            <a:r>
              <a:rPr lang="nl-NL" i="1" dirty="0"/>
              <a:t> </a:t>
            </a:r>
            <a:endParaRPr lang="nl-NL" dirty="0"/>
          </a:p>
          <a:p>
            <a:r>
              <a:rPr lang="nl-NL" dirty="0"/>
              <a:t>- het eerste woorddeel geen meervoud heeft. </a:t>
            </a:r>
            <a:br>
              <a:rPr lang="nl-NL" dirty="0"/>
            </a:br>
            <a:r>
              <a:rPr lang="nl-NL" dirty="0"/>
              <a:t>	</a:t>
            </a:r>
            <a:r>
              <a:rPr lang="nl-NL" i="1" dirty="0"/>
              <a:t>rijstebrij, roggebrood, jeansmaten </a:t>
            </a: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51FDDB5-9F95-4DB8-8109-389F83231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Tussenklanken </a:t>
            </a:r>
          </a:p>
        </p:txBody>
      </p:sp>
    </p:spTree>
    <p:extLst>
      <p:ext uri="{BB962C8B-B14F-4D97-AF65-F5344CB8AC3E}">
        <p14:creationId xmlns:p14="http://schemas.microsoft.com/office/powerpoint/2010/main" val="1484510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869641B-58FC-4D26-87FA-9A5DBAEEF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7174"/>
            <a:ext cx="10515600" cy="3762574"/>
          </a:xfrm>
        </p:spPr>
        <p:txBody>
          <a:bodyPr>
            <a:normAutofit/>
          </a:bodyPr>
          <a:lstStyle/>
          <a:p>
            <a:r>
              <a:rPr lang="nl-NL" dirty="0"/>
              <a:t>De tussen &lt; s &gt; </a:t>
            </a:r>
          </a:p>
          <a:p>
            <a:pPr lvl="0"/>
            <a:r>
              <a:rPr lang="nl-NL" dirty="0"/>
              <a:t>Schrijf deze waar je hem hoort. </a:t>
            </a:r>
            <a:r>
              <a:rPr lang="nl-NL" i="1" dirty="0"/>
              <a:t>stadsdeel, bedrijfsrestaurant, dorpskern </a:t>
            </a:r>
            <a:endParaRPr lang="nl-NL" dirty="0"/>
          </a:p>
          <a:p>
            <a:pPr lvl="0"/>
            <a:r>
              <a:rPr lang="nl-NL" dirty="0"/>
              <a:t>Als je de &lt; s &gt; niet hoort, maar als deze wel in vergelijkbare woorden zit. </a:t>
            </a:r>
            <a:r>
              <a:rPr lang="nl-NL" i="1" dirty="0"/>
              <a:t>stationschef (vanwege stationshal), bedrijfszeker (vanwege bedrijfsongeval) </a:t>
            </a:r>
            <a:br>
              <a:rPr lang="nl-NL" i="1" dirty="0"/>
            </a:br>
            <a:r>
              <a:rPr lang="nl-NL" b="1" dirty="0"/>
              <a:t>Wanneer de regel geen uitsluitsel geeft, worden beide vormen goed gerekend.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A0B637F-0415-4AC1-BBAF-4BB364FD2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Tussenklanken </a:t>
            </a:r>
          </a:p>
        </p:txBody>
      </p:sp>
    </p:spTree>
    <p:extLst>
      <p:ext uri="{BB962C8B-B14F-4D97-AF65-F5344CB8AC3E}">
        <p14:creationId xmlns:p14="http://schemas.microsoft.com/office/powerpoint/2010/main" val="1734977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D00E36D8-618E-4C4D-AAF1-54169373A4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965591"/>
              </p:ext>
            </p:extLst>
          </p:nvPr>
        </p:nvGraphicFramePr>
        <p:xfrm>
          <a:off x="1979719" y="1501113"/>
          <a:ext cx="8486314" cy="44558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43157">
                  <a:extLst>
                    <a:ext uri="{9D8B030D-6E8A-4147-A177-3AD203B41FA5}">
                      <a16:colId xmlns:a16="http://schemas.microsoft.com/office/drawing/2014/main" val="508600512"/>
                    </a:ext>
                  </a:extLst>
                </a:gridCol>
                <a:gridCol w="4243157">
                  <a:extLst>
                    <a:ext uri="{9D8B030D-6E8A-4147-A177-3AD203B41FA5}">
                      <a16:colId xmlns:a16="http://schemas.microsoft.com/office/drawing/2014/main" val="1709493822"/>
                    </a:ext>
                  </a:extLst>
                </a:gridCol>
              </a:tblGrid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zonnenschijn</a:t>
                      </a:r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zonneschijn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354265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bladzijdenteller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bladzijdeteller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54843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controleronde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controlesronde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654219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reuzenleuk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reuzeleuk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179445"/>
                  </a:ext>
                </a:extLst>
              </a:tr>
              <a:tr h="891161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elleboog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ellenboog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06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892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12A8DCD-AFCF-4168-8D7A-949AD30F9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1662"/>
            <a:ext cx="10515600" cy="3798085"/>
          </a:xfrm>
        </p:spPr>
        <p:txBody>
          <a:bodyPr>
            <a:normAutofit/>
          </a:bodyPr>
          <a:lstStyle/>
          <a:p>
            <a:pPr lvl="0"/>
            <a:r>
              <a:rPr lang="nl-NL" dirty="0"/>
              <a:t>- s schijf je achter het enkelvoud, als deze toevoeging geen problemen oplevert voor de uitspraak van het woord </a:t>
            </a:r>
            <a:br>
              <a:rPr lang="nl-NL" dirty="0"/>
            </a:br>
            <a:r>
              <a:rPr lang="nl-NL" i="1" dirty="0"/>
              <a:t>computers, scripties, displays, sprays, tafels, niveaus </a:t>
            </a:r>
            <a:br>
              <a:rPr lang="nl-NL" i="1" dirty="0"/>
            </a:br>
            <a:endParaRPr lang="nl-NL" dirty="0"/>
          </a:p>
          <a:p>
            <a:pPr lvl="0"/>
            <a:r>
              <a:rPr lang="nl-NL" dirty="0"/>
              <a:t>’s gebruik je bij meervoudsvormen om te voorkomen dat de klank verandert (meestal eindigt op een lange klinkerklank, zoals ‘</a:t>
            </a:r>
            <a:r>
              <a:rPr lang="nl-NL" dirty="0" err="1"/>
              <a:t>aa</a:t>
            </a:r>
            <a:r>
              <a:rPr lang="nl-NL" dirty="0"/>
              <a:t>’, ‘</a:t>
            </a:r>
            <a:r>
              <a:rPr lang="nl-NL" dirty="0" err="1"/>
              <a:t>ee</a:t>
            </a:r>
            <a:r>
              <a:rPr lang="nl-NL" dirty="0"/>
              <a:t>’, ‘ie’ of ‘</a:t>
            </a:r>
            <a:r>
              <a:rPr lang="nl-NL" dirty="0" err="1"/>
              <a:t>oo</a:t>
            </a:r>
            <a:r>
              <a:rPr lang="nl-NL" dirty="0"/>
              <a:t>’).</a:t>
            </a:r>
            <a:br>
              <a:rPr lang="nl-NL" dirty="0"/>
            </a:br>
            <a:r>
              <a:rPr lang="nl-NL" i="1" dirty="0"/>
              <a:t>baby’s, cello’s, video’s, cd’s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EF5235-3872-4CB3-A626-2157216A6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Meervoudsvormen</a:t>
            </a:r>
          </a:p>
        </p:txBody>
      </p:sp>
    </p:spTree>
    <p:extLst>
      <p:ext uri="{BB962C8B-B14F-4D97-AF65-F5344CB8AC3E}">
        <p14:creationId xmlns:p14="http://schemas.microsoft.com/office/powerpoint/2010/main" val="4277233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34506A68-D77A-45FF-A3E2-D5FFAC94C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Woorden met – ik </a:t>
            </a:r>
            <a:br>
              <a:rPr lang="nl-NL" dirty="0"/>
            </a:br>
            <a:r>
              <a:rPr lang="nl-NL" dirty="0"/>
              <a:t>&gt; Schrijf dubbel ‘k’ als de klemtoon op ‘ik’ valt. </a:t>
            </a:r>
            <a:br>
              <a:rPr lang="nl-NL" dirty="0"/>
            </a:br>
            <a:r>
              <a:rPr lang="nl-NL" i="1" dirty="0"/>
              <a:t>snikken, blikken, tikken </a:t>
            </a:r>
          </a:p>
          <a:p>
            <a:br>
              <a:rPr lang="nl-NL" i="1" dirty="0"/>
            </a:br>
            <a:r>
              <a:rPr lang="nl-NL" dirty="0"/>
              <a:t>&gt; Schrijf één ‘k’ als de klemtoon op een andere lettergreep valt. </a:t>
            </a:r>
            <a:r>
              <a:rPr lang="nl-NL" i="1" dirty="0"/>
              <a:t>monniken, grinniken, viezeriken, leeuweriken </a:t>
            </a:r>
            <a:endParaRPr lang="nl-NL" dirty="0"/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329734B-AEC1-4257-8D6C-70D9AF0B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Meervoudsvormen </a:t>
            </a:r>
          </a:p>
        </p:txBody>
      </p:sp>
    </p:spTree>
    <p:extLst>
      <p:ext uri="{BB962C8B-B14F-4D97-AF65-F5344CB8AC3E}">
        <p14:creationId xmlns:p14="http://schemas.microsoft.com/office/powerpoint/2010/main" val="398844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Breedbeeld</PresentationFormat>
  <Paragraphs>113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31" baseType="lpstr">
      <vt:lpstr>Arial</vt:lpstr>
      <vt:lpstr>Franklin Gothic Book</vt:lpstr>
      <vt:lpstr>Franklin Gothic Demi</vt:lpstr>
      <vt:lpstr>Franklin Gothic Medium</vt:lpstr>
      <vt:lpstr>Wingdings</vt:lpstr>
      <vt:lpstr>Office Theme</vt:lpstr>
      <vt:lpstr>Spelling algemeen</vt:lpstr>
      <vt:lpstr>Opzet spelling algemeen, les 3 en 4</vt:lpstr>
      <vt:lpstr>Wat is een samenstelling? </vt:lpstr>
      <vt:lpstr>Tussenklanken </vt:lpstr>
      <vt:lpstr>Tussenklanken </vt:lpstr>
      <vt:lpstr>Tussenklanken </vt:lpstr>
      <vt:lpstr>PowerPoint-presentatie</vt:lpstr>
      <vt:lpstr>Meervoudsvormen</vt:lpstr>
      <vt:lpstr>Meervoudsvormen </vt:lpstr>
      <vt:lpstr>Meervoudsvormen </vt:lpstr>
      <vt:lpstr>Meervoudsvormen </vt:lpstr>
      <vt:lpstr>Meervoudsvormen </vt:lpstr>
      <vt:lpstr>PowerPoint-presentatie</vt:lpstr>
      <vt:lpstr>Klinkerbotsing (lees- en uitspraakprobleem)</vt:lpstr>
      <vt:lpstr>Klinkerbotsing (lees- en uitspraakprobleem)</vt:lpstr>
      <vt:lpstr>Woorden met afkortingen als woorddeel </vt:lpstr>
      <vt:lpstr>Woorden met afkortingen als woorddeel </vt:lpstr>
      <vt:lpstr>Woorden met afkortingen als woorddeel </vt:lpstr>
      <vt:lpstr>Lastige woordcombinaties </vt:lpstr>
      <vt:lpstr>Lastige woordcombinaties </vt:lpstr>
      <vt:lpstr>Inwisselbare woorddelen </vt:lpstr>
      <vt:lpstr>Woorden met meer dan één woordaccent </vt:lpstr>
      <vt:lpstr>Kahooooooot </vt:lpstr>
      <vt:lpstr>Lesafsluiting </vt:lpstr>
      <vt:lpstr>Einde les 3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Bok, D.</dc:creator>
  <cp:lastModifiedBy>Ilse Kloet (0925310)</cp:lastModifiedBy>
  <cp:revision>44</cp:revision>
  <dcterms:created xsi:type="dcterms:W3CDTF">2016-01-29T14:04:02Z</dcterms:created>
  <dcterms:modified xsi:type="dcterms:W3CDTF">2019-09-23T07:15:53Z</dcterms:modified>
</cp:coreProperties>
</file>